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4" r:id="rId1"/>
  </p:sldMasterIdLst>
  <p:notesMasterIdLst>
    <p:notesMasterId r:id="rId19"/>
  </p:notesMasterIdLst>
  <p:handoutMasterIdLst>
    <p:handoutMasterId r:id="rId20"/>
  </p:handoutMasterIdLst>
  <p:sldIdLst>
    <p:sldId id="258" r:id="rId2"/>
    <p:sldId id="302" r:id="rId3"/>
    <p:sldId id="264" r:id="rId4"/>
    <p:sldId id="311" r:id="rId5"/>
    <p:sldId id="310" r:id="rId6"/>
    <p:sldId id="313" r:id="rId7"/>
    <p:sldId id="314" r:id="rId8"/>
    <p:sldId id="315" r:id="rId9"/>
    <p:sldId id="316" r:id="rId10"/>
    <p:sldId id="318" r:id="rId11"/>
    <p:sldId id="319" r:id="rId12"/>
    <p:sldId id="322" r:id="rId13"/>
    <p:sldId id="320" r:id="rId14"/>
    <p:sldId id="321" r:id="rId15"/>
    <p:sldId id="309" r:id="rId16"/>
    <p:sldId id="308" r:id="rId17"/>
    <p:sldId id="30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844099"/>
    <a:srgbClr val="75327C"/>
    <a:srgbClr val="5C307D"/>
    <a:srgbClr val="9519B7"/>
    <a:srgbClr val="1400FA"/>
    <a:srgbClr val="14FA00"/>
    <a:srgbClr val="7D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87543" autoAdjust="0"/>
  </p:normalViewPr>
  <p:slideViewPr>
    <p:cSldViewPr snapToGrid="0">
      <p:cViewPr>
        <p:scale>
          <a:sx n="75" d="100"/>
          <a:sy n="75" d="100"/>
        </p:scale>
        <p:origin x="266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17474-E7A4-4D4A-A8CD-A6A2562747A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0682C-4895-45B7-8572-8DE6FCF4D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81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8BF41-6A7C-4ED6-BA1B-B1208E3D03A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105A1-0271-4E4A-AC8A-1425E8977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6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96C9-B8B9-4FAC-A3BA-E18595D1D7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3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many methods exist</a:t>
            </a:r>
            <a:r>
              <a:rPr lang="en-US" altLang="zh-CN" baseline="0" dirty="0" smtClean="0"/>
              <a:t> for detecting domains , why need us bother to develop new CDB detection  methods 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0" dirty="0" smtClean="0">
                <a:cs typeface="Times New Roman" charset="0"/>
              </a:rPr>
              <a:t>no clear biological and mathematical definition, existed methods were not fully evaluated.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0" dirty="0" smtClean="0">
                <a:cs typeface="Times New Roman" charset="0"/>
              </a:rPr>
              <a:t>some methods haven’t update for current high resolution (slow or not suitable for high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0" dirty="0" smtClean="0">
                <a:cs typeface="Times New Roman" charset="0"/>
              </a:rPr>
              <a:t>most methods are not robust enough to detect differential CDBs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0" dirty="0" smtClean="0">
                <a:cs typeface="Times New Roman" charset="0"/>
              </a:rPr>
              <a:t>Methods were not specially designed to better detecting CDBs under highly-connected regions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1200" b="1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contact domain boundaries (CDBs) </a:t>
            </a:r>
            <a:r>
              <a:rPr lang="en-US" altLang="zh-CN" sz="12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includes TAD</a:t>
            </a:r>
            <a:r>
              <a:rPr lang="zh-CN" altLang="en-US" sz="12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boundaries and sub-TAD boundaries.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1200" b="1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TADs</a:t>
            </a:r>
            <a:r>
              <a:rPr lang="zh-CN" altLang="en-US" sz="1200" b="1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200" b="1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invariant across cell types and conserved across species; absolute insulated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1200" b="1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sub-TADs</a:t>
            </a:r>
            <a:r>
              <a:rPr lang="en-US" altLang="zh-CN" sz="12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: vary across cell types; associated with cell-type specific gene regulation; relatively insulated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200" b="0" dirty="0" smtClean="0">
              <a:cs typeface="Times New Roman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105A1-0271-4E4A-AC8A-1425E8977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CTCF binding percentages of the HiCDB-detected CDBs were always the highest for different cutoffs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105A1-0271-4E4A-AC8A-1425E8977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6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105A1-0271-4E4A-AC8A-1425E89776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2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105A1-0271-4E4A-AC8A-1425E8977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2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CDB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loop</a:t>
            </a:r>
            <a:r>
              <a:rPr lang="zh-CN" altLang="en-US" dirty="0" smtClean="0"/>
              <a:t>的锚点有很多重合，并且相对</a:t>
            </a:r>
            <a:r>
              <a:rPr lang="en-US" altLang="zh-CN" dirty="0" smtClean="0"/>
              <a:t>loop</a:t>
            </a:r>
            <a:r>
              <a:rPr lang="zh-CN" altLang="en-US" dirty="0" smtClean="0"/>
              <a:t>更加富集细胞特异的功能。可能与</a:t>
            </a:r>
            <a:r>
              <a:rPr lang="en-US" altLang="zh-CN" dirty="0" smtClean="0"/>
              <a:t>CTCF</a:t>
            </a:r>
            <a:r>
              <a:rPr lang="zh-CN" altLang="en-US" dirty="0" smtClean="0"/>
              <a:t>及</a:t>
            </a:r>
            <a:r>
              <a:rPr lang="en-US" altLang="zh-CN" dirty="0" smtClean="0"/>
              <a:t>pol2A</a:t>
            </a:r>
            <a:r>
              <a:rPr lang="zh-CN" altLang="en-US" dirty="0" smtClean="0"/>
              <a:t>的结合方式有关，</a:t>
            </a:r>
            <a:r>
              <a:rPr lang="en-US" altLang="zh-CN" dirty="0" smtClean="0"/>
              <a:t>CTCF</a:t>
            </a:r>
            <a:r>
              <a:rPr lang="zh-CN" altLang="en-US" dirty="0" smtClean="0"/>
              <a:t>是介导更为稳定的结构，能够呈现局部极大点，</a:t>
            </a:r>
            <a:r>
              <a:rPr lang="en-US" altLang="zh-CN" dirty="0" smtClean="0"/>
              <a:t>Pol2</a:t>
            </a:r>
            <a:r>
              <a:rPr lang="zh-CN" altLang="en-US" dirty="0" smtClean="0"/>
              <a:t>结合更加动态，呈现局部</a:t>
            </a:r>
            <a:r>
              <a:rPr lang="en-US" altLang="zh-CN" dirty="0" smtClean="0"/>
              <a:t>insulation</a:t>
            </a:r>
            <a:r>
              <a:rPr lang="zh-CN" altLang="en-US" dirty="0" smtClean="0"/>
              <a:t>的状态，易于被</a:t>
            </a:r>
            <a:r>
              <a:rPr lang="en-US" altLang="zh-CN" dirty="0" smtClean="0"/>
              <a:t>HiCDB</a:t>
            </a:r>
            <a:r>
              <a:rPr lang="zh-CN" altLang="en-US" dirty="0" smtClean="0"/>
              <a:t>检测。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105A1-0271-4E4A-AC8A-1425E89776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2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4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59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6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52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3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charset="2"/>
              <a:buChar char="Ø"/>
              <a:defRPr sz="24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defRPr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defRPr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defRPr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defRPr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28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66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0206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6108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6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97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6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CF7-3F81-4778-A406-2A556797F31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4613-7CD9-442A-9C35-B381620D5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16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502"/>
            <a:ext cx="7886700" cy="67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870858"/>
            <a:ext cx="7886700" cy="530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&gt;</a:t>
            </a:r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4613-7CD9-442A-9C35-B381620D5183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28650" y="694645"/>
            <a:ext cx="7886700" cy="0"/>
          </a:xfrm>
          <a:prstGeom prst="line">
            <a:avLst/>
          </a:prstGeom>
          <a:ln w="25400">
            <a:solidFill>
              <a:srgbClr val="84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12" descr="未标题-1.png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66" y="104911"/>
            <a:ext cx="165258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27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  <p:sldLayoutId id="2147484173" r:id="rId12"/>
    <p:sldLayoutId id="2147484186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None/>
        <a:defRPr sz="21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enFengling/HiCDB" TargetMode="External"/><Relationship Id="rId5" Type="http://schemas.openxmlformats.org/officeDocument/2006/relationships/hyperlink" Target="https://github.com/ChenFengling/RHiCDB" TargetMode="Externa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mailto:cfl15@mails.tsinghua.edu.c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wmf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8.png"/><Relationship Id="rId9" Type="http://schemas.openxmlformats.org/officeDocument/2006/relationships/image" Target="../media/image5.wmf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131" y="1923405"/>
            <a:ext cx="8927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HiCDB: a sensitive and robust method </a:t>
            </a:r>
            <a:r>
              <a:rPr lang="en-US" altLang="zh-CN" sz="32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detecting contact </a:t>
            </a:r>
            <a:r>
              <a:rPr lang="en-US" altLang="zh-CN" sz="3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domain boundaries</a:t>
            </a:r>
            <a:endParaRPr lang="zh-CN" altLang="zh-CN" sz="32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7408" y="3376095"/>
            <a:ext cx="736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Fengling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Chen </a:t>
            </a:r>
            <a:endParaRPr lang="en-US" altLang="zh-CN" sz="24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Supervisor: Michael Q.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Zhang &amp; Yang Chen</a:t>
            </a:r>
            <a:endParaRPr lang="en-US" altLang="zh-CN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9854" y="4807221"/>
            <a:ext cx="772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MOE </a:t>
            </a:r>
            <a:r>
              <a:rPr lang="en-US" altLang="zh-CN" dirty="0"/>
              <a:t>Key Laboratory of </a:t>
            </a:r>
            <a:r>
              <a:rPr lang="en-US" altLang="zh-CN" dirty="0" smtClean="0"/>
              <a:t>Bioinformatics</a:t>
            </a:r>
          </a:p>
          <a:p>
            <a:pPr algn="ctr"/>
            <a:r>
              <a:rPr lang="en-US" altLang="zh-CN" dirty="0"/>
              <a:t> Bioinformatics </a:t>
            </a:r>
            <a:r>
              <a:rPr lang="en-US" altLang="zh-CN" dirty="0" smtClean="0"/>
              <a:t>Division and Center </a:t>
            </a:r>
            <a:r>
              <a:rPr lang="en-US" altLang="zh-CN" dirty="0"/>
              <a:t>for Synthetic and Systems Biology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BNRist</a:t>
            </a:r>
            <a:r>
              <a:rPr lang="en-US" altLang="zh-CN" dirty="0" smtClean="0"/>
              <a:t> Department </a:t>
            </a:r>
            <a:r>
              <a:rPr lang="en-US" altLang="zh-CN" dirty="0"/>
              <a:t>of Automation, Tsinghua </a:t>
            </a:r>
            <a:r>
              <a:rPr lang="en-US" altLang="zh-CN" dirty="0" smtClean="0"/>
              <a:t>University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68779" y="5829024"/>
            <a:ext cx="1756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14 </a:t>
            </a:r>
            <a:r>
              <a:rPr lang="en-US" altLang="zh-CN" dirty="0"/>
              <a:t>October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Differential CDB detection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06524" y="720771"/>
            <a:ext cx="8837476" cy="39659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Emergence </a:t>
            </a:r>
            <a:r>
              <a:rPr lang="en-US" altLang="zh-CN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 CDBs are frequently associated with the activation of nearby cell-type-specific genes</a:t>
            </a: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cell-type-specific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CDBs correlate with cell-type-specific histone modifications</a:t>
            </a:r>
            <a:endParaRPr lang="en-US" altLang="zh-CN" sz="14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GM12878-specific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CDBs</a:t>
            </a:r>
            <a:r>
              <a:rPr lang="zh-CN" altLang="en-US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 cell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activation, interferon-gamma-mediated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signaling pathway etc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IMR90-specific CDBs</a:t>
            </a:r>
            <a:r>
              <a:rPr lang="zh-CN" altLang="en-US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lung development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etc.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0400" y="1798983"/>
            <a:ext cx="8303200" cy="4935810"/>
            <a:chOff x="492036" y="1983000"/>
            <a:chExt cx="8462175" cy="4875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036" y="2212863"/>
              <a:ext cx="8140049" cy="464513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51721" y="1983000"/>
              <a:ext cx="3210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</a:t>
              </a:r>
              <a:r>
                <a:rPr lang="en-US" altLang="zh-CN" sz="1200" dirty="0" smtClean="0"/>
                <a:t>ggregation of Hi-C interactions at specific CDBs</a:t>
              </a:r>
              <a:endParaRPr lang="zh-CN" altLang="en-US" sz="1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05647" y="4396931"/>
              <a:ext cx="3213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</a:t>
              </a:r>
              <a:r>
                <a:rPr lang="en-US" altLang="zh-CN" sz="1200" dirty="0" smtClean="0"/>
                <a:t>ggregation of </a:t>
              </a:r>
              <a:r>
                <a:rPr lang="en-US" altLang="zh-CN" sz="1200" dirty="0" err="1" smtClean="0"/>
                <a:t>ChIP-Seq</a:t>
              </a:r>
              <a:r>
                <a:rPr lang="en-US" altLang="zh-CN" sz="1200" dirty="0" smtClean="0"/>
                <a:t> signal at specific CDBs</a:t>
              </a:r>
              <a:endParaRPr lang="zh-CN" altLang="en-US" sz="1200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344170" y="2413699"/>
              <a:ext cx="1610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n</a:t>
              </a:r>
              <a:r>
                <a:rPr lang="en-US" altLang="zh-CN" sz="1000" dirty="0" smtClean="0"/>
                <a:t>earest genes in 500kb(+/-) 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53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Differential CDB detection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69" y="975500"/>
            <a:ext cx="7026419" cy="55992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796" y="695269"/>
            <a:ext cx="5818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Differential CDB example</a:t>
            </a:r>
            <a:endParaRPr lang="zh-CN" altLang="en-US" sz="1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6244" y="6550223"/>
            <a:ext cx="7254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Cell-type-specific CDBs correlate with cell-type-specific histone modification and gene activation.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97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Differential CDB detection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0166" y="1169146"/>
            <a:ext cx="8196498" cy="54421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797" y="695269"/>
            <a:ext cx="24849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Differential CDB example</a:t>
            </a:r>
            <a:endParaRPr lang="en-US" altLang="zh-CN" sz="1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951" y="6540209"/>
            <a:ext cx="7254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Cell-type-specific CDBs correlate with cell-type-specific histone modification and gene activation. 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989106"/>
            <a:ext cx="4480885" cy="1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en-US" altLang="zh-CN" dirty="0"/>
              <a:t>Applying HiCDB on 21 cell types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74086" y="851073"/>
            <a:ext cx="4995433" cy="5413997"/>
            <a:chOff x="69104" y="1186298"/>
            <a:chExt cx="5141160" cy="55719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4" y="1421776"/>
              <a:ext cx="5141160" cy="506072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30636" y="1186298"/>
              <a:ext cx="3818094" cy="31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Spearman correlation of CDB </a:t>
              </a:r>
              <a:r>
                <a:rPr lang="en-US" altLang="zh-CN" sz="1400" b="1" dirty="0" err="1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aRI</a:t>
              </a:r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values</a:t>
              </a:r>
              <a:endParaRPr lang="zh-CN" altLang="en-US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77949" y="2036614"/>
              <a:ext cx="1159911" cy="38884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76224" y="2007890"/>
              <a:ext cx="437672" cy="447460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13896" y="2007890"/>
              <a:ext cx="339736" cy="447460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37861" y="6419678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heart</a:t>
              </a:r>
              <a:endParaRPr lang="zh-CN" altLang="en-US" sz="16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33005" y="6419678"/>
              <a:ext cx="6116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brain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4576" y="5889947"/>
              <a:ext cx="1813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 err="1" smtClean="0"/>
                <a:t>hES</a:t>
              </a:r>
              <a:r>
                <a:rPr lang="en-US" altLang="zh-CN" sz="1400" dirty="0" smtClean="0"/>
                <a:t>-derived</a:t>
              </a:r>
            </a:p>
            <a:p>
              <a:pPr algn="ctr"/>
              <a:r>
                <a:rPr lang="en-US" altLang="zh-CN" sz="1400" dirty="0"/>
                <a:t>s</a:t>
              </a:r>
              <a:r>
                <a:rPr lang="en-US" altLang="zh-CN" sz="1400" dirty="0" smtClean="0"/>
                <a:t>ame as compartment</a:t>
              </a:r>
              <a:endParaRPr lang="zh-CN" altLang="en-US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34802" y="4256937"/>
            <a:ext cx="3076725" cy="2008133"/>
            <a:chOff x="5552925" y="4004729"/>
            <a:chExt cx="3221458" cy="2102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2925" y="4282831"/>
              <a:ext cx="3221458" cy="157469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915317" y="4004729"/>
              <a:ext cx="27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CTCF motif around boundaries</a:t>
              </a:r>
              <a:endParaRPr lang="zh-CN" altLang="en-US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4061" y="5859677"/>
              <a:ext cx="2819400" cy="24765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169389" y="6503648"/>
            <a:ext cx="4185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compendium of chromatin contact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maps reveals spatially 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active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regions 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in the human genome[J]. Schmitt A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D, et al. Cell 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reports,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2016.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86883" y="721017"/>
            <a:ext cx="3172565" cy="3476725"/>
            <a:chOff x="5552925" y="1168815"/>
            <a:chExt cx="3172565" cy="347672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0785" y="2126369"/>
              <a:ext cx="2763534" cy="237209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125349" y="1414478"/>
              <a:ext cx="24052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/>
                <a:t>Total  CDBs: 37518;  </a:t>
              </a:r>
              <a:r>
                <a:rPr lang="en-US" altLang="zh-CN" sz="1400" dirty="0" err="1" smtClean="0"/>
                <a:t>avg</a:t>
              </a:r>
              <a:r>
                <a:rPr lang="en-US" altLang="zh-CN" sz="1400" dirty="0" smtClean="0"/>
                <a:t> 6615 </a:t>
              </a:r>
            </a:p>
            <a:p>
              <a:r>
                <a:rPr lang="en-US" altLang="zh-CN" sz="1400" dirty="0" smtClean="0"/>
                <a:t> invariant CDBs (level 1): 2542</a:t>
              </a:r>
            </a:p>
            <a:p>
              <a:r>
                <a:rPr lang="en-US" altLang="zh-CN" sz="1400" dirty="0" smtClean="0"/>
                <a:t>(available on </a:t>
              </a:r>
              <a:r>
                <a:rPr lang="en-US" altLang="zh-CN" sz="1400" dirty="0" err="1" smtClean="0"/>
                <a:t>github</a:t>
              </a:r>
              <a:r>
                <a:rPr lang="en-US" altLang="zh-CN" sz="1400" dirty="0" smtClean="0"/>
                <a:t>)</a:t>
              </a:r>
              <a:endParaRPr lang="en-US" altLang="zh-CN" sz="1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52925" y="1168815"/>
              <a:ext cx="31725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CDB consistency across 21 cell types </a:t>
              </a:r>
              <a:endParaRPr lang="zh-CN" altLang="en-US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369352" y="4399319"/>
              <a:ext cx="17766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Present as CDB in # cell types</a:t>
              </a:r>
              <a:endParaRPr lang="zh-CN" altLang="en-US" sz="1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479157" y="6300084"/>
            <a:ext cx="362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CTCF motif is more divergent at invariant CDBs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98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Take </a:t>
            </a:r>
            <a:r>
              <a:rPr lang="en-US" altLang="zh-CN" dirty="0"/>
              <a:t>home messages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699" y="943220"/>
            <a:ext cx="8448675" cy="5309280"/>
          </a:xfrm>
        </p:spPr>
        <p:txBody>
          <a:bodyPr/>
          <a:lstStyle/>
          <a:p>
            <a:pPr marL="342891" indent="-342891">
              <a:buAutoNum type="arabicPeriod"/>
            </a:pPr>
            <a:r>
              <a:rPr kumimoji="1" lang="en-US" altLang="zh-CN" sz="2000" b="0" dirty="0" smtClean="0"/>
              <a:t>HiCDB is fast and sensitive which can be applied to multiple resolution.</a:t>
            </a:r>
            <a:endParaRPr kumimoji="1" lang="en-US" altLang="zh-CN" sz="2000" b="0" dirty="0"/>
          </a:p>
          <a:p>
            <a:pPr marL="342891" indent="-342891">
              <a:buFont typeface="Wingdings" charset="2"/>
              <a:buAutoNum type="arabicPeriod"/>
            </a:pPr>
            <a:r>
              <a:rPr kumimoji="1" lang="en-US" altLang="zh-CN" sz="2000" b="0" dirty="0" smtClean="0"/>
              <a:t>Applying relative insulation, HiCDB is powerful </a:t>
            </a:r>
            <a:r>
              <a:rPr kumimoji="1" lang="en-US" altLang="zh-CN" sz="2000" b="0" dirty="0"/>
              <a:t>in </a:t>
            </a:r>
            <a:r>
              <a:rPr kumimoji="1" lang="en-US" altLang="zh-CN" sz="2000" b="0" dirty="0" smtClean="0"/>
              <a:t>defining CDBs within highly-connected regions. Relative insulation is associated with gene regulation and histone modification.</a:t>
            </a:r>
            <a:r>
              <a:rPr lang="en-US" altLang="zh-CN" sz="2000" i="1" dirty="0" smtClean="0"/>
              <a:t> </a:t>
            </a:r>
            <a:endParaRPr lang="zh-CN" altLang="zh-CN" sz="2000" dirty="0"/>
          </a:p>
          <a:p>
            <a:pPr marL="342891" indent="-342891">
              <a:buAutoNum type="arabicPeriod"/>
            </a:pPr>
            <a:r>
              <a:rPr kumimoji="1" lang="en-US" altLang="zh-CN" sz="2000" b="0" dirty="0" smtClean="0"/>
              <a:t>Use HiCDB to find functional structure differences between conditions.</a:t>
            </a:r>
            <a:endParaRPr kumimoji="1" lang="en-US" altLang="zh-CN" sz="2000" b="0" dirty="0"/>
          </a:p>
          <a:p>
            <a:pPr marL="342891" indent="-342891">
              <a:buAutoNum type="arabicPeriod"/>
            </a:pPr>
            <a:r>
              <a:rPr kumimoji="1" lang="en-US" altLang="zh-CN" sz="2000" b="0" dirty="0" smtClean="0"/>
              <a:t>Refer to our comprehensive comparisons to select boundary detecting tools. 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85977" y="6548172"/>
            <a:ext cx="2456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Overview of HiCDB package</a:t>
            </a:r>
            <a:endParaRPr kumimoji="1" lang="zh-CN" altLang="en-US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59102" y="3397930"/>
            <a:ext cx="3965449" cy="2984263"/>
            <a:chOff x="4557271" y="1594089"/>
            <a:chExt cx="3828175" cy="28775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7271" y="2011671"/>
              <a:ext cx="622223" cy="5900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771" y="1594089"/>
              <a:ext cx="3495675" cy="2877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382" y="1744664"/>
              <a:ext cx="381000" cy="41910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416699" y="5263861"/>
            <a:ext cx="4214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hlinkClick r:id="rId5"/>
              </a:rPr>
              <a:t>https://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hlinkClick r:id="rId5"/>
              </a:rPr>
              <a:t>github.com/ChenFengling/RHiCDB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(R)</a:t>
            </a:r>
            <a:endParaRPr lang="zh-CN" altLang="en-US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hlinkClick r:id="rId6"/>
              </a:rPr>
              <a:t>https://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hlinkClick r:id="rId6"/>
              </a:rPr>
              <a:t>github.com/ChenFengling/HiCDB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matlab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  <a:endParaRPr lang="en-US" altLang="zh-CN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0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Acknowledgement </a:t>
            </a:r>
            <a:endParaRPr lang="zh-CN" altLang="en-US" dirty="0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07" y="2251188"/>
            <a:ext cx="1440000" cy="18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6536" y="4238580"/>
            <a:ext cx="380754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Prof. </a:t>
            </a:r>
            <a:r>
              <a:rPr lang="zh-CN" altLang="en-US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Michael Q. </a:t>
            </a:r>
            <a:r>
              <a:rPr lang="zh-CN" altLang="en-US" b="1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Zhang</a:t>
            </a:r>
            <a:endParaRPr lang="en-US" altLang="zh-CN" dirty="0" smtClean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Dept </a:t>
            </a:r>
            <a:r>
              <a:rPr lang="zh-CN" altLang="en-US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of MCB, Center for Systems Biology, </a:t>
            </a:r>
            <a:endParaRPr lang="en-US" altLang="zh-CN" sz="1400" dirty="0" smtClean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UT </a:t>
            </a:r>
            <a:r>
              <a:rPr lang="zh-CN" altLang="en-US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Dallas, USA</a:t>
            </a:r>
          </a:p>
          <a:p>
            <a:pPr algn="ctr"/>
            <a:r>
              <a:rPr lang="en-US" altLang="zh-CN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TNLIST, Tsinghua </a:t>
            </a:r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University</a:t>
            </a:r>
            <a:endParaRPr lang="en-US" altLang="zh-CN" sz="1400" dirty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8504" y="4238580"/>
            <a:ext cx="380754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Dr. Yang </a:t>
            </a:r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C</a:t>
            </a:r>
            <a:r>
              <a:rPr lang="en-US" altLang="zh-CN" b="1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hen</a:t>
            </a:r>
          </a:p>
          <a:p>
            <a:pPr algn="ctr"/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Research </a:t>
            </a:r>
            <a:r>
              <a:rPr lang="en-US" altLang="zh-CN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Assistant Professor</a:t>
            </a:r>
          </a:p>
          <a:p>
            <a:pPr algn="ctr"/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TNLIST</a:t>
            </a:r>
            <a:r>
              <a:rPr lang="en-US" altLang="zh-CN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, Tsinghua </a:t>
            </a:r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University</a:t>
            </a:r>
            <a:endParaRPr lang="en-US" altLang="zh-CN" sz="1400" dirty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251188"/>
            <a:ext cx="1559358" cy="180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247792" y="4238580"/>
            <a:ext cx="380754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Dr</a:t>
            </a:r>
            <a:r>
              <a:rPr lang="en-US" altLang="zh-CN" b="1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. </a:t>
            </a:r>
            <a:r>
              <a:rPr lang="en-US" altLang="zh-CN" b="1" dirty="0" err="1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Guipeng</a:t>
            </a:r>
            <a:r>
              <a:rPr lang="en-US" altLang="zh-CN" b="1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 Li</a:t>
            </a:r>
          </a:p>
          <a:p>
            <a:pPr algn="ctr"/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Research </a:t>
            </a:r>
            <a:r>
              <a:rPr lang="en-US" altLang="zh-CN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Assistant Professor</a:t>
            </a:r>
          </a:p>
          <a:p>
            <a:pPr algn="ctr"/>
            <a:r>
              <a:rPr lang="en-US" altLang="zh-CN" sz="1400" dirty="0" err="1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Medi</a:t>
            </a:r>
            <a:r>
              <a:rPr lang="en-US" altLang="zh-CN" sz="1400" dirty="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-X </a:t>
            </a:r>
            <a:r>
              <a:rPr lang="en-US" altLang="zh-CN" sz="14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Institute, </a:t>
            </a:r>
            <a:r>
              <a:rPr lang="en-US" altLang="zh-CN" sz="1400" dirty="0" err="1">
                <a:ea typeface="Arial Unicode MS" panose="020B0604020202020204" pitchFamily="34" charset="-122"/>
                <a:cs typeface="Arial Unicode MS" panose="020B0604020202020204" pitchFamily="34" charset="-122"/>
              </a:rPr>
              <a:t>SUSTech</a:t>
            </a:r>
            <a:endParaRPr lang="en-US" altLang="zh-CN" sz="1400" dirty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62" y="2251188"/>
            <a:ext cx="141562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Michael Q. Zhang Lab @ THU</a:t>
            </a:r>
            <a:endParaRPr lang="zh-CN" altLang="en-US" dirty="0"/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2875428" y="5903705"/>
            <a:ext cx="3482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Fengling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Chen 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陈凤玲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Ph.D. 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candidate</a:t>
            </a:r>
          </a:p>
          <a:p>
            <a:pPr algn="ctr" eaLnBrk="1" hangingPunct="1">
              <a:defRPr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Email: 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cfl15@mails.tsinghua.edu.cn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altLang="zh-CN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fchen@github</a:t>
            </a:r>
            <a:endParaRPr lang="en-US" altLang="zh-CN" sz="1600" u="sng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3517" y="4970158"/>
            <a:ext cx="3385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Thank you</a:t>
            </a:r>
            <a:r>
              <a:rPr lang="zh-CN" altLang="en-US" sz="4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4" y="887739"/>
            <a:ext cx="7721632" cy="39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93000" y="824239"/>
            <a:ext cx="9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2017.12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HiCDB Method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08367" y="1201301"/>
            <a:ext cx="1863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</a:t>
            </a:r>
            <a:r>
              <a:rPr kumimoji="1"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ut-off chosen </a:t>
            </a:r>
            <a:endParaRPr kumimoji="1"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674870"/>
              </p:ext>
            </p:extLst>
          </p:nvPr>
        </p:nvGraphicFramePr>
        <p:xfrm>
          <a:off x="2684963" y="4737831"/>
          <a:ext cx="3695608" cy="117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3" imgW="2476500" imgH="774700" progId="Equation.DSMT4">
                  <p:embed/>
                </p:oleObj>
              </mc:Choice>
              <mc:Fallback>
                <p:oleObj name="Equation" r:id="rId3" imgW="24765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963" y="4737831"/>
                        <a:ext cx="3695608" cy="11797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10861"/>
              </p:ext>
            </p:extLst>
          </p:nvPr>
        </p:nvGraphicFramePr>
        <p:xfrm>
          <a:off x="3996488" y="5917583"/>
          <a:ext cx="1145460" cy="525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5" imgW="825500" imgH="368300" progId="Equation.DSMT4">
                  <p:embed/>
                </p:oleObj>
              </mc:Choice>
              <mc:Fallback>
                <p:oleObj name="Equation" r:id="rId5" imgW="8255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6488" y="5917583"/>
                        <a:ext cx="1145460" cy="5255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2438615" y="1632189"/>
            <a:ext cx="3941956" cy="30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70771"/>
            <a:ext cx="7886700" cy="679269"/>
          </a:xfrm>
        </p:spPr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Background &amp; Motivation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3947" y="1548720"/>
            <a:ext cx="4067441" cy="39812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800" b="0" dirty="0" smtClean="0"/>
          </a:p>
          <a:p>
            <a:pPr marL="0" indent="0">
              <a:buNone/>
            </a:pPr>
            <a:r>
              <a:rPr lang="en-US" altLang="zh-CN" sz="1800" b="0" dirty="0"/>
              <a:t>Why new CDB </a:t>
            </a:r>
            <a:r>
              <a:rPr lang="en-US" altLang="zh-CN" sz="1800" b="0" dirty="0" smtClean="0"/>
              <a:t>detecting  </a:t>
            </a:r>
            <a:r>
              <a:rPr lang="en-US" altLang="zh-CN" sz="1800" b="0" dirty="0"/>
              <a:t>methods </a:t>
            </a:r>
            <a:r>
              <a:rPr lang="en-US" altLang="zh-CN" sz="1800" b="0" dirty="0" smtClean="0"/>
              <a:t>?</a:t>
            </a:r>
            <a:endParaRPr lang="en-US" altLang="zh-CN" sz="18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300" b="0" dirty="0" smtClean="0">
                <a:cs typeface="Times New Roman" charset="0"/>
              </a:rPr>
              <a:t>existed </a:t>
            </a:r>
            <a:r>
              <a:rPr kumimoji="1" lang="en-US" altLang="zh-CN" sz="1300" b="0" dirty="0" smtClean="0">
                <a:cs typeface="Times New Roman" charset="0"/>
              </a:rPr>
              <a:t>methods were not fully evaluated.</a:t>
            </a:r>
            <a:endParaRPr kumimoji="1" lang="en-US" altLang="zh-CN" sz="1300" b="0" dirty="0">
              <a:cs typeface="Times New Roman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300" b="0" dirty="0" smtClean="0">
                <a:cs typeface="Times New Roman" charset="0"/>
              </a:rPr>
              <a:t>not updated </a:t>
            </a:r>
            <a:r>
              <a:rPr kumimoji="1" lang="en-US" altLang="zh-CN" sz="1300" b="0" dirty="0" smtClean="0">
                <a:cs typeface="Times New Roman" charset="0"/>
              </a:rPr>
              <a:t>for </a:t>
            </a:r>
            <a:r>
              <a:rPr kumimoji="1" lang="en-US" altLang="zh-CN" sz="1300" b="0" dirty="0" smtClean="0">
                <a:cs typeface="Times New Roman" charset="0"/>
              </a:rPr>
              <a:t>high </a:t>
            </a:r>
            <a:r>
              <a:rPr kumimoji="1" lang="en-US" altLang="zh-CN" sz="1300" b="0" dirty="0" smtClean="0">
                <a:cs typeface="Times New Roman" charset="0"/>
              </a:rPr>
              <a:t>resolution </a:t>
            </a:r>
            <a:endParaRPr kumimoji="1" lang="en-US" altLang="zh-CN" sz="1300" b="0" dirty="0" smtClean="0">
              <a:cs typeface="Times New Roman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300" b="0" dirty="0" smtClean="0">
                <a:cs typeface="Times New Roman" charset="0"/>
              </a:rPr>
              <a:t>not </a:t>
            </a:r>
            <a:r>
              <a:rPr kumimoji="1" lang="en-US" altLang="zh-CN" sz="1300" b="0" dirty="0" smtClean="0">
                <a:cs typeface="Times New Roman" charset="0"/>
              </a:rPr>
              <a:t>robust enough to detect differential CDBs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300" b="0" dirty="0" smtClean="0">
                <a:cs typeface="Times New Roman" charset="0"/>
              </a:rPr>
              <a:t>not </a:t>
            </a:r>
            <a:r>
              <a:rPr kumimoji="1" lang="en-US" altLang="zh-CN" sz="1300" b="0" dirty="0" smtClean="0">
                <a:cs typeface="Times New Roman" charset="0"/>
              </a:rPr>
              <a:t>specially designed to </a:t>
            </a:r>
            <a:r>
              <a:rPr kumimoji="1" lang="en-US" altLang="zh-CN" sz="1300" b="0" dirty="0" smtClean="0">
                <a:cs typeface="Times New Roman" charset="0"/>
              </a:rPr>
              <a:t>better detecting </a:t>
            </a:r>
            <a:r>
              <a:rPr kumimoji="1" lang="en-US" altLang="zh-CN" sz="1300" b="0" dirty="0" smtClean="0">
                <a:cs typeface="Times New Roman" charset="0"/>
              </a:rPr>
              <a:t>CDBs </a:t>
            </a:r>
            <a:r>
              <a:rPr kumimoji="1" lang="en-US" altLang="zh-CN" sz="1300" b="0" dirty="0">
                <a:cs typeface="Times New Roman" charset="0"/>
              </a:rPr>
              <a:t>under highly-connected </a:t>
            </a:r>
            <a:r>
              <a:rPr kumimoji="1" lang="en-US" altLang="zh-CN" sz="1300" b="0" dirty="0" smtClean="0">
                <a:cs typeface="Times New Roman" charset="0"/>
              </a:rPr>
              <a:t>regions</a:t>
            </a:r>
          </a:p>
          <a:p>
            <a:pPr marL="0" indent="0">
              <a:buNone/>
            </a:pPr>
            <a:endParaRPr lang="en-US" altLang="zh-CN" sz="1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1400" dirty="0" smtClean="0"/>
              <a:t> genome-wide </a:t>
            </a:r>
            <a:r>
              <a:rPr lang="en-US" altLang="zh-CN" sz="1400" dirty="0"/>
              <a:t>analysis of </a:t>
            </a:r>
          </a:p>
          <a:p>
            <a:pPr marL="0" indent="0">
              <a:buNone/>
            </a:pPr>
            <a:r>
              <a:rPr lang="en-US" altLang="zh-CN" sz="1400" b="0" dirty="0" smtClean="0"/>
              <a:t>  epigenetic </a:t>
            </a:r>
            <a:r>
              <a:rPr lang="en-US" altLang="zh-CN" sz="1400" b="0" dirty="0"/>
              <a:t>features of CDBs</a:t>
            </a:r>
          </a:p>
          <a:p>
            <a:pPr marL="0" indent="0">
              <a:buNone/>
            </a:pPr>
            <a:r>
              <a:rPr lang="en-US" altLang="zh-CN" sz="1400" b="0" dirty="0" smtClean="0"/>
              <a:t>  function </a:t>
            </a:r>
            <a:r>
              <a:rPr lang="en-US" altLang="zh-CN" sz="1400" b="0" dirty="0"/>
              <a:t>of cell-type specific CDBs </a:t>
            </a:r>
          </a:p>
          <a:p>
            <a:pPr marL="0" indent="0">
              <a:buNone/>
            </a:pPr>
            <a:endParaRPr kumimoji="1" lang="en-US" altLang="zh-CN" sz="1300" b="0" dirty="0" smtClean="0">
              <a:cs typeface="Times New Roman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300" b="0" dirty="0">
              <a:cs typeface="Times New Roman" charset="0"/>
            </a:endParaRPr>
          </a:p>
          <a:p>
            <a:pPr marL="0" indent="0">
              <a:buNone/>
            </a:pPr>
            <a:endParaRPr kumimoji="1" lang="en-US" altLang="zh-CN" sz="1300" b="0" dirty="0" smtClean="0">
              <a:cs typeface="Times New Roman" charset="0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403053" y="8944847"/>
            <a:ext cx="2057400" cy="365125"/>
          </a:xfrm>
        </p:spPr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2882" y="6589243"/>
            <a:ext cx="56630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Formation of new chromatin domains determines pathogenicity of genomic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</a:rPr>
              <a:t>duplications.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 Franke et al. Nature. 2016 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8" y="2948718"/>
            <a:ext cx="4214939" cy="272566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37193" y="1228817"/>
            <a:ext cx="4389119" cy="1685511"/>
            <a:chOff x="3930650" y="997375"/>
            <a:chExt cx="5076944" cy="194965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0650" y="997375"/>
              <a:ext cx="5076944" cy="1949650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5275488" y="2012950"/>
              <a:ext cx="64861" cy="6985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404261" y="2012950"/>
              <a:ext cx="64861" cy="6985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355919" y="2009778"/>
              <a:ext cx="64861" cy="6985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870182" y="2014226"/>
              <a:ext cx="64861" cy="69850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830570" y="2009778"/>
              <a:ext cx="64861" cy="69850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250875" y="2009778"/>
              <a:ext cx="64861" cy="69850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051" y="2018671"/>
              <a:ext cx="64861" cy="69850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169050" y="5708770"/>
            <a:ext cx="6582806" cy="671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9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contact domain boundaries (CDBs) 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includes TAD</a:t>
            </a:r>
            <a:r>
              <a:rPr lang="zh-CN" altLang="en-US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boundaries and sub-TAD boundaries.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9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TADs</a:t>
            </a:r>
            <a:r>
              <a:rPr lang="zh-CN" altLang="en-US" sz="9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9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9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invariant</a:t>
            </a:r>
            <a:r>
              <a:rPr lang="en-US" altLang="zh-CN" sz="9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9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conserved; 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absolute insulated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9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sub-TADs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9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varied 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</a:t>
            </a:r>
            <a:r>
              <a:rPr lang="en-US" altLang="zh-CN" sz="900" dirty="0" smtClean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cell-type </a:t>
            </a:r>
            <a:r>
              <a:rPr lang="en-US" altLang="zh-CN" sz="900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specific gene regulation; relatively insulated </a:t>
            </a:r>
          </a:p>
        </p:txBody>
      </p:sp>
      <p:sp>
        <p:nvSpPr>
          <p:cNvPr id="21" name="矩形 20"/>
          <p:cNvSpPr/>
          <p:nvPr/>
        </p:nvSpPr>
        <p:spPr>
          <a:xfrm>
            <a:off x="348652" y="798561"/>
            <a:ext cx="3709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contact domain </a:t>
            </a: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boundary (CDB)  </a:t>
            </a:r>
            <a:endParaRPr lang="zh-CN" altLang="en-US" sz="1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47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430646" y="3261147"/>
            <a:ext cx="4713354" cy="3224550"/>
            <a:chOff x="4430646" y="3034805"/>
            <a:chExt cx="4713354" cy="3224550"/>
          </a:xfrm>
        </p:grpSpPr>
        <p:grpSp>
          <p:nvGrpSpPr>
            <p:cNvPr id="29" name="组合 28"/>
            <p:cNvGrpSpPr/>
            <p:nvPr/>
          </p:nvGrpSpPr>
          <p:grpSpPr>
            <a:xfrm>
              <a:off x="4430646" y="3034805"/>
              <a:ext cx="4206072" cy="3224550"/>
              <a:chOff x="3779008" y="1932339"/>
              <a:chExt cx="2683931" cy="199439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5657" y="1935037"/>
                <a:ext cx="2677282" cy="1991697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008" y="1932339"/>
                <a:ext cx="504825" cy="342900"/>
              </a:xfrm>
              <a:prstGeom prst="rect">
                <a:avLst/>
              </a:prstGeom>
            </p:spPr>
          </p:pic>
        </p:grpSp>
        <p:cxnSp>
          <p:nvCxnSpPr>
            <p:cNvPr id="10" name="直接连接符 9"/>
            <p:cNvCxnSpPr/>
            <p:nvPr/>
          </p:nvCxnSpPr>
          <p:spPr>
            <a:xfrm flipH="1">
              <a:off x="6596704" y="3981755"/>
              <a:ext cx="780041" cy="9095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 flipV="1">
              <a:off x="7376746" y="3962040"/>
              <a:ext cx="914400" cy="9403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7587164" y="4068385"/>
              <a:ext cx="155683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000" dirty="0"/>
                <a:t>highly-connected </a:t>
              </a:r>
              <a:r>
                <a:rPr lang="en-US" altLang="zh-CN" sz="1000" dirty="0" smtClean="0"/>
                <a:t>domain</a:t>
              </a:r>
              <a:endParaRPr lang="zh-CN" altLang="en-US" sz="10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2. HiCDB Method</a:t>
            </a:r>
            <a:endParaRPr kumimoji="1" lang="zh-CN" alt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874982" y="52295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35" y="1245210"/>
            <a:ext cx="228600" cy="257175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127649" y="18001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5462016" y="62987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151965" y="745078"/>
            <a:ext cx="4855715" cy="3754874"/>
            <a:chOff x="4151965" y="745078"/>
            <a:chExt cx="4855715" cy="3754874"/>
          </a:xfrm>
        </p:grpSpPr>
        <p:sp>
          <p:nvSpPr>
            <p:cNvPr id="5" name="文本框 4"/>
            <p:cNvSpPr txBox="1"/>
            <p:nvPr/>
          </p:nvSpPr>
          <p:spPr>
            <a:xfrm>
              <a:off x="4151965" y="745078"/>
              <a:ext cx="4763435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342900">
                <a:buFont typeface="Wingdings" panose="05000000000000000000" pitchFamily="2" charset="2"/>
                <a:buChar char="ü"/>
              </a:pPr>
              <a:r>
                <a:rPr lang="en-US" altLang="zh-CN" sz="14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Calculate relative insulation (RI)  under different window size </a:t>
              </a:r>
              <a:endPara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r>
                <a:rPr lang="en-US" altLang="zh-CN" sz="14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Peak detection on average RI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endPara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r>
                <a:rPr lang="en-US" altLang="zh-CN" sz="14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Remove background </a:t>
              </a:r>
            </a:p>
            <a:p>
              <a:pPr indent="-342900">
                <a:buFont typeface="Wingdings" panose="05000000000000000000" pitchFamily="2" charset="2"/>
                <a:buChar char="ü"/>
              </a:pPr>
              <a:endPara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endPara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r>
                <a:rPr lang="en-US" altLang="zh-CN" sz="14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Cut-off chosen (GSEA-like method)</a:t>
              </a:r>
            </a:p>
            <a:p>
              <a:pPr indent="-342900">
                <a:buFont typeface="Wingdings" panose="05000000000000000000" pitchFamily="2" charset="2"/>
                <a:buChar char="ü"/>
              </a:pPr>
              <a:endPara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indent="-342900">
                <a:buFont typeface="Wingdings" panose="05000000000000000000" pitchFamily="2" charset="2"/>
                <a:buChar char="ü"/>
              </a:pPr>
              <a:endPara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4273236"/>
                </p:ext>
              </p:extLst>
            </p:nvPr>
          </p:nvGraphicFramePr>
          <p:xfrm>
            <a:off x="5273933" y="1067380"/>
            <a:ext cx="2826414" cy="537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" name="Equation" r:id="rId6" imgW="1955800" imgH="381000" progId="Equation.DSMT4">
                    <p:embed/>
                  </p:oleObj>
                </mc:Choice>
                <mc:Fallback>
                  <p:oleObj name="Equation" r:id="rId6" imgW="1955800" imgH="381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933" y="1067380"/>
                          <a:ext cx="2826414" cy="5377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3942063"/>
                </p:ext>
              </p:extLst>
            </p:nvPr>
          </p:nvGraphicFramePr>
          <p:xfrm>
            <a:off x="5568509" y="1893587"/>
            <a:ext cx="2237262" cy="577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1" name="Equation" r:id="rId8" imgW="1473200" imgH="393700" progId="Equation.DSMT4">
                    <p:embed/>
                  </p:oleObj>
                </mc:Choice>
                <mc:Fallback>
                  <p:oleObj name="Equation" r:id="rId8" imgW="1473200" imgH="3937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509" y="1893587"/>
                          <a:ext cx="2237262" cy="57735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6226355"/>
                </p:ext>
              </p:extLst>
            </p:nvPr>
          </p:nvGraphicFramePr>
          <p:xfrm>
            <a:off x="4185728" y="2695423"/>
            <a:ext cx="4821952" cy="341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2" name="Equation" r:id="rId10" imgW="3086100" imgH="215900" progId="Equation.DSMT4">
                    <p:embed/>
                  </p:oleObj>
                </mc:Choice>
                <mc:Fallback>
                  <p:oleObj name="Equation" r:id="rId10" imgW="3086100" imgH="215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5728" y="2695423"/>
                          <a:ext cx="4821952" cy="34124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385" y="1225038"/>
            <a:ext cx="400050" cy="3143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64688" y="720771"/>
            <a:ext cx="3404087" cy="6074928"/>
            <a:chOff x="827820" y="844290"/>
            <a:chExt cx="2243993" cy="4057631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7820" y="844290"/>
              <a:ext cx="2243993" cy="405763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885177" y="844290"/>
              <a:ext cx="114715" cy="6002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827828" y="6419115"/>
            <a:ext cx="4317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aRI</a:t>
            </a:r>
            <a:r>
              <a:rPr lang="en-US" altLang="zh-CN" sz="1200" dirty="0" smtClean="0"/>
              <a:t> or LRI can be compared genome-wide</a:t>
            </a:r>
          </a:p>
          <a:p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aRI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or LRI </a:t>
            </a:r>
            <a:r>
              <a:rPr lang="en-US" altLang="zh-CN" sz="1200" dirty="0" smtClean="0"/>
              <a:t>help to find CDBs under highly-connected domains.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09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Compare with other methods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86508" y="1275559"/>
            <a:ext cx="8441509" cy="2204956"/>
            <a:chOff x="286508" y="1275559"/>
            <a:chExt cx="8441509" cy="22049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83" y="1571993"/>
              <a:ext cx="8312034" cy="1908522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86508" y="1275559"/>
              <a:ext cx="37098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Consistency between all methods </a:t>
              </a:r>
              <a:endParaRPr lang="zh-CN" altLang="en-US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3776949"/>
            <a:ext cx="9099819" cy="2793038"/>
            <a:chOff x="44181" y="4016951"/>
            <a:chExt cx="9099819" cy="2793038"/>
          </a:xfrm>
        </p:grpSpPr>
        <p:sp>
          <p:nvSpPr>
            <p:cNvPr id="21" name="矩形 20"/>
            <p:cNvSpPr/>
            <p:nvPr/>
          </p:nvSpPr>
          <p:spPr>
            <a:xfrm>
              <a:off x="174381" y="4016951"/>
              <a:ext cx="69579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CTCF/</a:t>
              </a:r>
              <a:r>
                <a:rPr lang="en-US" altLang="zh-CN" sz="1400" b="1" dirty="0" err="1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cohesin</a:t>
              </a:r>
              <a:r>
                <a:rPr lang="en-US" altLang="zh-CN" sz="1400" b="1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 </a:t>
              </a:r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and active regulatory signal enrich on HiCDB detected CDBs   </a:t>
              </a:r>
              <a:endParaRPr lang="zh-CN" altLang="en-US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7861" y="4443439"/>
              <a:ext cx="3828884" cy="1728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7861" y="6642523"/>
              <a:ext cx="3926139" cy="16746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81" y="4564730"/>
              <a:ext cx="5010232" cy="1606709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174381" y="727780"/>
            <a:ext cx="7254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All comparisons were carried on at 40kb-resolution and 10kb-resolution datasets 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1001720" y="5940856"/>
            <a:ext cx="364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Percentages of CDBs  overlapped with  protein </a:t>
            </a:r>
            <a:r>
              <a:rPr lang="en-US" altLang="zh-CN" sz="1200" dirty="0" err="1" smtClean="0"/>
              <a:t>ChIP-Seq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5543002" y="5940856"/>
            <a:ext cx="3459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CTCF </a:t>
            </a:r>
            <a:r>
              <a:rPr lang="en-US" altLang="zh-CN" sz="1200" dirty="0"/>
              <a:t>binding percentages of the HiCDB-detected CDBs were always the highest for different cutoffs </a:t>
            </a:r>
          </a:p>
        </p:txBody>
      </p:sp>
    </p:spTree>
    <p:extLst>
      <p:ext uri="{BB962C8B-B14F-4D97-AF65-F5344CB8AC3E}">
        <p14:creationId xmlns:p14="http://schemas.microsoft.com/office/powerpoint/2010/main" val="4468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Compare with other methods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1259018"/>
            <a:ext cx="6470703" cy="241683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126286" y="3899680"/>
            <a:ext cx="6671125" cy="2495421"/>
            <a:chOff x="948905" y="3896065"/>
            <a:chExt cx="7279381" cy="2722947"/>
          </a:xfrm>
        </p:grpSpPr>
        <p:grpSp>
          <p:nvGrpSpPr>
            <p:cNvPr id="16" name="组合 15"/>
            <p:cNvGrpSpPr/>
            <p:nvPr/>
          </p:nvGrpSpPr>
          <p:grpSpPr>
            <a:xfrm>
              <a:off x="948905" y="3896065"/>
              <a:ext cx="7279381" cy="2722947"/>
              <a:chOff x="926014" y="3977943"/>
              <a:chExt cx="7291972" cy="2727657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014" y="4190332"/>
                <a:ext cx="7291972" cy="2515268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3080" y="3977943"/>
                <a:ext cx="4960106" cy="286756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7858" y="3951404"/>
              <a:ext cx="488980" cy="33607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271" y="3951404"/>
              <a:ext cx="241094" cy="33607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428727" y="826684"/>
            <a:ext cx="616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Evaluation of uniquely detected CDBs of each methods </a:t>
            </a:r>
            <a:endParaRPr lang="zh-CN" altLang="en-US" sz="1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1922" y="1057181"/>
            <a:ext cx="447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</a:t>
            </a:r>
            <a:r>
              <a:rPr lang="en-US" altLang="zh-CN" sz="1200" dirty="0" smtClean="0"/>
              <a:t>ggregation of Hi-C interactions at uniquely detected CDBs</a:t>
            </a:r>
            <a:endParaRPr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08687" y="3772215"/>
            <a:ext cx="447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</a:t>
            </a:r>
            <a:r>
              <a:rPr lang="en-US" altLang="zh-CN" sz="1200" dirty="0" smtClean="0"/>
              <a:t>ggregation of </a:t>
            </a:r>
            <a:r>
              <a:rPr lang="en-US" altLang="zh-CN" sz="1200" dirty="0" err="1" smtClean="0"/>
              <a:t>ChIP-Seq</a:t>
            </a:r>
            <a:r>
              <a:rPr lang="en-US" altLang="zh-CN" sz="1200" dirty="0" smtClean="0"/>
              <a:t> signal at uniquely detected CDBs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2770464" y="6505457"/>
            <a:ext cx="4116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HiCDB </a:t>
            </a:r>
            <a:r>
              <a:rPr lang="en-US" altLang="zh-CN" sz="1600" dirty="0"/>
              <a:t>uniquely detected </a:t>
            </a:r>
            <a:r>
              <a:rPr lang="en-US" altLang="zh-CN" sz="1600" dirty="0" smtClean="0"/>
              <a:t>CDBs are </a:t>
            </a:r>
            <a:r>
              <a:rPr lang="en-US" altLang="zh-CN" sz="1600" dirty="0" err="1" smtClean="0"/>
              <a:t>meaningfull</a:t>
            </a:r>
            <a:r>
              <a:rPr lang="en-US" altLang="zh-CN" sz="1600" dirty="0" smtClean="0"/>
              <a:t>. 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43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Compare with other methods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52358" y="5914791"/>
            <a:ext cx="40338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omprehensive metrics:</a:t>
            </a:r>
            <a:endParaRPr lang="en-US" altLang="zh-CN" dirty="0"/>
          </a:p>
          <a:p>
            <a:r>
              <a:rPr lang="en-US" altLang="zh-CN" sz="1600" dirty="0"/>
              <a:t>the CDB number, consistency, protein binding enrichment, robustness and time complexity.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28" y="3721869"/>
            <a:ext cx="2018561" cy="18415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88541" y="3280464"/>
            <a:ext cx="356557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Sensitivity / Specificity </a:t>
            </a:r>
          </a:p>
          <a:p>
            <a:pPr algn="ctr"/>
            <a:r>
              <a:rPr kumimoji="1" lang="en-US" altLang="zh-CN" sz="9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(use CDBs detected on high resolution Hi-C data as TRUE)</a:t>
            </a:r>
            <a:endParaRPr kumimoji="1" lang="zh-CN" altLang="en-US" sz="9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41" y="5558556"/>
            <a:ext cx="3997629" cy="17525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4512" y="661895"/>
            <a:ext cx="4438557" cy="2518141"/>
            <a:chOff x="414512" y="661895"/>
            <a:chExt cx="4438557" cy="251814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591" y="988958"/>
              <a:ext cx="3963478" cy="219107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14512" y="661895"/>
              <a:ext cx="33169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Method reproducibility at different cutoff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257" y="921627"/>
              <a:ext cx="257175" cy="3048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580212" y="715941"/>
            <a:ext cx="3149276" cy="6142059"/>
            <a:chOff x="5580212" y="715941"/>
            <a:chExt cx="3149276" cy="61420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0212" y="716908"/>
              <a:ext cx="3149276" cy="614109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2671" y="715941"/>
              <a:ext cx="292979" cy="358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1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 Epigenetic features of CDBs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4512" y="1149469"/>
            <a:ext cx="7886700" cy="5523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zh-CN" sz="13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TRIM22 </a:t>
            </a:r>
            <a:r>
              <a:rPr lang="en-US" altLang="zh-CN" sz="13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is probably a structural regulator(GM12878 &amp; MCF-7)</a:t>
            </a:r>
            <a:endParaRPr lang="zh-CN" altLang="en-US" sz="13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indent="0">
              <a:buNone/>
            </a:pPr>
            <a:endParaRPr lang="en-US" altLang="zh-CN" sz="3600" dirty="0"/>
          </a:p>
        </p:txBody>
      </p:sp>
      <p:sp>
        <p:nvSpPr>
          <p:cNvPr id="7" name="矩形 6"/>
          <p:cNvSpPr/>
          <p:nvPr/>
        </p:nvSpPr>
        <p:spPr>
          <a:xfrm>
            <a:off x="414512" y="841692"/>
            <a:ext cx="5389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CDB </a:t>
            </a:r>
            <a:r>
              <a:rPr lang="en-US" altLang="zh-CN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enriches structural regulator as </a:t>
            </a: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well as cell-type-specific </a:t>
            </a:r>
            <a:r>
              <a:rPr lang="en-US" altLang="zh-CN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TFs</a:t>
            </a:r>
            <a:endParaRPr lang="en-US" altLang="zh-CN" sz="1400" b="1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5920" y="1701800"/>
            <a:ext cx="9008080" cy="4514520"/>
            <a:chOff x="135920" y="1701800"/>
            <a:chExt cx="9008080" cy="4514520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20" y="1701800"/>
              <a:ext cx="9008080" cy="451452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 rot="16200000">
              <a:off x="-209701" y="2609121"/>
              <a:ext cx="1187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o</a:t>
              </a:r>
              <a:r>
                <a:rPr lang="en-US" altLang="zh-CN" sz="12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ver  random</a:t>
              </a:r>
              <a:endParaRPr lang="zh-CN" altLang="en-US" sz="1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4122059" y="2609121"/>
              <a:ext cx="1187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o</a:t>
              </a:r>
              <a:r>
                <a:rPr lang="en-US" altLang="zh-CN" sz="12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ver  random</a:t>
              </a:r>
              <a:endParaRPr lang="zh-CN" altLang="en-US" sz="1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73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Epigenetic features of CDBs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96793" y="4126304"/>
            <a:ext cx="8295582" cy="2055282"/>
            <a:chOff x="296793" y="4126304"/>
            <a:chExt cx="8295582" cy="2055282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96793" y="4126304"/>
              <a:ext cx="8295582" cy="2055282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5257800" y="4639917"/>
              <a:ext cx="563880" cy="609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821680" y="4434177"/>
              <a:ext cx="0" cy="838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7338060" y="5272377"/>
              <a:ext cx="327660" cy="7467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7665720" y="4434177"/>
              <a:ext cx="0" cy="838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5036820" y="4332140"/>
              <a:ext cx="586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</a:rPr>
                <a:t>12%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51320" y="4391563"/>
              <a:ext cx="586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</a:rPr>
                <a:t>43%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96793" y="924476"/>
            <a:ext cx="7798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CDBs cover more CTCF </a:t>
            </a:r>
            <a:r>
              <a:rPr lang="en-US" altLang="zh-CN" sz="1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independent </a:t>
            </a: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regulatory regions than Hi-C loops detected by </a:t>
            </a:r>
            <a:r>
              <a:rPr lang="en-US" altLang="zh-CN" sz="1400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HiCCUPS</a:t>
            </a:r>
            <a:r>
              <a:rPr lang="en-US" altLang="zh-CN" sz="1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96793" y="1496256"/>
            <a:ext cx="8470900" cy="2275200"/>
            <a:chOff x="296793" y="1496256"/>
            <a:chExt cx="8470900" cy="2275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93" y="1577186"/>
              <a:ext cx="8470900" cy="219427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496256"/>
              <a:ext cx="24765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1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Epigenetic features of CDBs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9425" y="6117757"/>
            <a:ext cx="8565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The enrichment of CTCF independent loops and cell-type-specific TFs on CDBs strongly suggest that </a:t>
            </a:r>
            <a:endParaRPr lang="en-US" altLang="zh-CN" sz="1600" dirty="0" smtClean="0"/>
          </a:p>
          <a:p>
            <a:r>
              <a:rPr lang="en-US" altLang="zh-CN" sz="1600" b="1" dirty="0" smtClean="0"/>
              <a:t>the </a:t>
            </a:r>
            <a:r>
              <a:rPr lang="en-US" altLang="zh-CN" sz="1600" b="1" dirty="0"/>
              <a:t>CDBs are not only structurally but also functionally related to transcription regulation.</a:t>
            </a:r>
            <a:endParaRPr lang="zh-CN" altLang="en-US" sz="16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872930" y="790345"/>
            <a:ext cx="5186461" cy="5163194"/>
            <a:chOff x="1872930" y="790345"/>
            <a:chExt cx="5186461" cy="5163194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895590" y="790345"/>
              <a:ext cx="5163801" cy="516319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1535378" y="1440795"/>
              <a:ext cx="9290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</a:t>
              </a:r>
              <a:r>
                <a:rPr lang="en-US" altLang="zh-CN" sz="105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 CDBs </a:t>
              </a:r>
              <a:endParaRPr lang="zh-CN" altLang="en-US" sz="105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</TotalTime>
  <Words>970</Words>
  <Application>Microsoft Office PowerPoint</Application>
  <PresentationFormat>全屏显示(4:3)</PresentationFormat>
  <Paragraphs>142</Paragraphs>
  <Slides>17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 Unicode MS</vt:lpstr>
      <vt:lpstr>楷体</vt:lpstr>
      <vt:lpstr>宋体</vt:lpstr>
      <vt:lpstr>Arial</vt:lpstr>
      <vt:lpstr>Calibri</vt:lpstr>
      <vt:lpstr>Times New Roman</vt:lpstr>
      <vt:lpstr>Wingdings</vt:lpstr>
      <vt:lpstr>Wingdings 2</vt:lpstr>
      <vt:lpstr>HDOfficeLightV0</vt:lpstr>
      <vt:lpstr>Equation</vt:lpstr>
      <vt:lpstr>PowerPoint 演示文稿</vt:lpstr>
      <vt:lpstr>1. Background &amp; Motivation</vt:lpstr>
      <vt:lpstr>2. HiCDB Method</vt:lpstr>
      <vt:lpstr>3. Compare with other methods </vt:lpstr>
      <vt:lpstr>3. Compare with other methods </vt:lpstr>
      <vt:lpstr>3. Compare with other methods </vt:lpstr>
      <vt:lpstr>4. Epigenetic features of CDBs</vt:lpstr>
      <vt:lpstr>4. Epigenetic features of CDBs</vt:lpstr>
      <vt:lpstr>4. Epigenetic features of CDBs</vt:lpstr>
      <vt:lpstr>5. Differential CDB detection</vt:lpstr>
      <vt:lpstr>5. Differential CDB detection</vt:lpstr>
      <vt:lpstr>5. Differential CDB detection</vt:lpstr>
      <vt:lpstr>6. Applying HiCDB on 21 cell types</vt:lpstr>
      <vt:lpstr>Take home messages </vt:lpstr>
      <vt:lpstr>Acknowledgement </vt:lpstr>
      <vt:lpstr>Michael Q. Zhang Lab @ THU</vt:lpstr>
      <vt:lpstr>2. HiCDB Method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凤玲</dc:creator>
  <cp:lastModifiedBy>陈 凤玲</cp:lastModifiedBy>
  <cp:revision>149</cp:revision>
  <dcterms:created xsi:type="dcterms:W3CDTF">2018-04-20T14:09:08Z</dcterms:created>
  <dcterms:modified xsi:type="dcterms:W3CDTF">2018-10-12T07:04:49Z</dcterms:modified>
</cp:coreProperties>
</file>